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09" r:id="rId2"/>
    <p:sldId id="310" r:id="rId3"/>
    <p:sldId id="324" r:id="rId4"/>
    <p:sldId id="330" r:id="rId5"/>
    <p:sldId id="323" r:id="rId6"/>
    <p:sldId id="331" r:id="rId7"/>
    <p:sldId id="341" r:id="rId8"/>
    <p:sldId id="333" r:id="rId9"/>
    <p:sldId id="334" r:id="rId10"/>
    <p:sldId id="335" r:id="rId11"/>
    <p:sldId id="336" r:id="rId12"/>
    <p:sldId id="337" r:id="rId13"/>
    <p:sldId id="338" r:id="rId14"/>
    <p:sldId id="339" r:id="rId15"/>
    <p:sldId id="340" r:id="rId16"/>
    <p:sldId id="332" r:id="rId17"/>
    <p:sldId id="342" r:id="rId18"/>
    <p:sldId id="322" r:id="rId19"/>
    <p:sldId id="260" r:id="rId20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47"/>
    <p:restoredTop sz="94655"/>
  </p:normalViewPr>
  <p:slideViewPr>
    <p:cSldViewPr>
      <p:cViewPr varScale="1">
        <p:scale>
          <a:sx n="105" d="100"/>
          <a:sy n="105" d="100"/>
        </p:scale>
        <p:origin x="187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4021295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ADB6FF1F-555E-4388-A8B0-D1E524B355D1}" type="datetimeFigureOut">
              <a:rPr lang="pt-PT" smtClean="0"/>
              <a:pPr/>
              <a:t>18/06/2024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1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4021295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CD9FB018-1958-45C1-ABFF-E1E983EC4F4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34781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4021295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E77E319B-B046-487F-8D03-B96E4F1A43D0}" type="datetimeFigureOut">
              <a:rPr lang="pt-PT" smtClean="0"/>
              <a:pPr/>
              <a:t>18/06/2024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4768" tIns="47384" rIns="94768" bIns="47384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1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4021295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3DD545E-D36A-4832-938A-2ECADA69E4C6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37761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2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743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11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2538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12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897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13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3679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14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9094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15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8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16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212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17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274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18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31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3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958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4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761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5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341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6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677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7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5744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8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782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9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279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10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259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Faça clique para editar o estilo do subtítulo do modelo global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3E61B-3AB3-490F-90D4-269C8A444AE7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27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31.png"/><Relationship Id="rId5" Type="http://schemas.openxmlformats.org/officeDocument/2006/relationships/image" Target="../media/image5.png"/><Relationship Id="rId10" Type="http://schemas.openxmlformats.org/officeDocument/2006/relationships/image" Target="../media/image30.png"/><Relationship Id="rId4" Type="http://schemas.openxmlformats.org/officeDocument/2006/relationships/image" Target="../media/image4.png"/><Relationship Id="rId9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atacamp.com/blog/yolo-object-detection-explained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docs.ultralytics.com/models/yolov9/#performance-on-ms-coco-datase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hyperlink" Target="https://docs.ultralytics.com/datasets/detect/coco8/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www.v7labs.com/blog/yolo-object-detection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github.com/ultralytics/ultralytic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hyperlink" Target="https://docs.ultralytics.com/models/yolov9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8.png"/><Relationship Id="rId3" Type="http://schemas.microsoft.com/office/2007/relationships/media" Target="../media/media3.mp4"/><Relationship Id="rId7" Type="http://schemas.openxmlformats.org/officeDocument/2006/relationships/image" Target="../media/image3.png"/><Relationship Id="rId12" Type="http://schemas.openxmlformats.org/officeDocument/2006/relationships/image" Target="../media/image17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6.xml"/><Relationship Id="rId11" Type="http://schemas.openxmlformats.org/officeDocument/2006/relationships/image" Target="../media/image16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6.png"/><Relationship Id="rId4" Type="http://schemas.openxmlformats.org/officeDocument/2006/relationships/video" Target="../media/media3.mp4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2571187"/>
            <a:ext cx="5486400" cy="2255574"/>
          </a:xfrm>
        </p:spPr>
        <p:txBody>
          <a:bodyPr>
            <a:normAutofit fontScale="90000"/>
          </a:bodyPr>
          <a:lstStyle/>
          <a:p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Aprendizagem Organizacional</a:t>
            </a: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CP3 -YOLO –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You</a:t>
            </a: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Only</a:t>
            </a: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Look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Once</a:t>
            </a: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Identificação de animais na rodovia</a:t>
            </a:r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0" y="6492106"/>
            <a:ext cx="9144000" cy="276444"/>
          </a:xfrm>
          <a:prstGeom prst="rect">
            <a:avLst/>
          </a:prstGeom>
        </p:spPr>
        <p:txBody>
          <a:bodyPr vert="horz" lIns="68580" tIns="34290" rIns="68580" bIns="3429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100" b="1" u="sng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Licenciatura em Engenharia Informática</a:t>
            </a:r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| Escola Superior de Tecnologia e Gestão| Unidade Curricular: </a:t>
            </a:r>
            <a:r>
              <a:rPr lang="pt-PT" sz="1100" dirty="0">
                <a:highlight>
                  <a:srgbClr val="FFFF00"/>
                </a:highlight>
                <a:latin typeface="Arial" charset="0"/>
                <a:ea typeface="Arial" charset="0"/>
                <a:cs typeface="Arial" charset="0"/>
              </a:rPr>
              <a:t>Aprendizagem Organizacional </a:t>
            </a:r>
            <a:r>
              <a:rPr lang="pt-PT" sz="1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| Ano Letivo 2023/2024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624" y="365894"/>
            <a:ext cx="3872752" cy="962356"/>
          </a:xfrm>
          <a:prstGeom prst="rect">
            <a:avLst/>
          </a:prstGeom>
        </p:spPr>
      </p:pic>
      <p:sp>
        <p:nvSpPr>
          <p:cNvPr id="8" name="Subtítulo 2">
            <a:extLst>
              <a:ext uri="{FF2B5EF4-FFF2-40B4-BE49-F238E27FC236}">
                <a16:creationId xmlns:a16="http://schemas.microsoft.com/office/drawing/2014/main" id="{6D890E14-880C-4963-9EA0-EE9200F689F8}"/>
              </a:ext>
            </a:extLst>
          </p:cNvPr>
          <p:cNvSpPr txBox="1">
            <a:spLocks/>
          </p:cNvSpPr>
          <p:nvPr/>
        </p:nvSpPr>
        <p:spPr>
          <a:xfrm>
            <a:off x="892549" y="5635668"/>
            <a:ext cx="3486150" cy="57143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N.º 24585 – Alexandre Santos,</a:t>
            </a:r>
          </a:p>
          <a:p>
            <a:pPr algn="l"/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N.º 25343 – Rui Alves;</a:t>
            </a:r>
          </a:p>
          <a:p>
            <a:pPr algn="l"/>
            <a:endParaRPr lang="pt-PT" sz="11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CDB7617E-BD9F-40A8-BCFA-781CEC4CEE46}"/>
              </a:ext>
            </a:extLst>
          </p:cNvPr>
          <p:cNvSpPr txBox="1">
            <a:spLocks/>
          </p:cNvSpPr>
          <p:nvPr/>
        </p:nvSpPr>
        <p:spPr>
          <a:xfrm>
            <a:off x="4953495" y="5615784"/>
            <a:ext cx="3486150" cy="7868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Orientador(</a:t>
            </a:r>
            <a:r>
              <a:rPr lang="pt-PT" sz="105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es</a:t>
            </a: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):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Professora Doutora Tânia Silva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Professor Doutor Jorge Ribeiro</a:t>
            </a:r>
          </a:p>
          <a:p>
            <a:pPr algn="l"/>
            <a:endParaRPr lang="pt-PT" sz="10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02F2A86-A50E-0283-3B8A-EB9B059E210D}"/>
              </a:ext>
            </a:extLst>
          </p:cNvPr>
          <p:cNvSpPr txBox="1"/>
          <p:nvPr/>
        </p:nvSpPr>
        <p:spPr>
          <a:xfrm>
            <a:off x="1902896" y="1308894"/>
            <a:ext cx="5338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1800" b="1" u="sng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Licenciatura em ENGENHARIA INFORMÁTICA</a:t>
            </a:r>
            <a:endParaRPr lang="pt-PT" dirty="0">
              <a:solidFill>
                <a:srgbClr val="FFFF00"/>
              </a:solidFill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3331B8A6-B954-F04D-0378-7F3DD744E30A}"/>
              </a:ext>
            </a:extLst>
          </p:cNvPr>
          <p:cNvSpPr txBox="1">
            <a:spLocks/>
          </p:cNvSpPr>
          <p:nvPr/>
        </p:nvSpPr>
        <p:spPr>
          <a:xfrm>
            <a:off x="1828800" y="3698974"/>
            <a:ext cx="5486400" cy="5523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PT" sz="25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301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10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98392" y="1424199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código seguinte, temos a lógica para agrupar caixas delimitadores que estejam sobrepostas ou demasiado próximas.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9BFC0BA-C6C9-0A48-B711-84BD9442A3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0510" y="2172438"/>
            <a:ext cx="5182323" cy="39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06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11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1385624"/>
            <a:ext cx="88903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Para apresentação de avisos, definimos a função </a:t>
            </a:r>
            <a:r>
              <a:rPr lang="pt-PT" altLang="pt-PT" sz="1600" b="1" dirty="0" err="1">
                <a:cs typeface="Arial" panose="020B0604020202020204" pitchFamily="34" charset="0"/>
              </a:rPr>
              <a:t>show_warnings</a:t>
            </a:r>
            <a:r>
              <a:rPr lang="pt-PT" altLang="pt-PT" sz="1600" b="1" dirty="0">
                <a:cs typeface="Arial" panose="020B0604020202020204" pitchFamily="34" charset="0"/>
              </a:rPr>
              <a:t>()</a:t>
            </a:r>
            <a:r>
              <a:rPr lang="pt-PT" altLang="pt-PT" sz="1600" dirty="0">
                <a:cs typeface="Arial" panose="020B0604020202020204" pitchFamily="34" charset="0"/>
              </a:rPr>
              <a:t>, que vai alterar a cor da caixa do objeto selecionado e ainda desenhar na borda do ecrã uma linha vermelha.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F0AD61A-4945-2C74-0E8F-0AB67238D5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775" y="3200168"/>
            <a:ext cx="6973273" cy="18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350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12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26812" y="1857578"/>
            <a:ext cx="88903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Outra forma de aviso que implementámos foi através de som, para isto, criamos a função </a:t>
            </a:r>
            <a:r>
              <a:rPr lang="pt-PT" altLang="pt-PT" sz="1600" b="1" dirty="0" err="1">
                <a:cs typeface="Arial" panose="020B0604020202020204" pitchFamily="34" charset="0"/>
              </a:rPr>
              <a:t>play_sound</a:t>
            </a:r>
            <a:r>
              <a:rPr lang="pt-PT" altLang="pt-PT" sz="1600" b="1" dirty="0">
                <a:cs typeface="Arial" panose="020B0604020202020204" pitchFamily="34" charset="0"/>
              </a:rPr>
              <a:t>()</a:t>
            </a:r>
            <a:r>
              <a:rPr lang="pt-PT" altLang="pt-PT" sz="1600" dirty="0">
                <a:cs typeface="Arial" panose="020B0604020202020204" pitchFamily="34" charset="0"/>
              </a:rPr>
              <a:t>, que com recurso á biblioteca </a:t>
            </a:r>
            <a:r>
              <a:rPr lang="pt-PT" altLang="pt-PT" sz="1600" b="1" dirty="0" err="1">
                <a:cs typeface="Arial" panose="020B0604020202020204" pitchFamily="34" charset="0"/>
              </a:rPr>
              <a:t>pygame</a:t>
            </a:r>
            <a:r>
              <a:rPr lang="pt-PT" altLang="pt-PT" sz="1600" dirty="0">
                <a:cs typeface="Arial" panose="020B0604020202020204" pitchFamily="34" charset="0"/>
              </a:rPr>
              <a:t> e </a:t>
            </a:r>
            <a:r>
              <a:rPr lang="pt-PT" altLang="pt-PT" sz="1600" b="1" dirty="0" err="1">
                <a:cs typeface="Arial" panose="020B0604020202020204" pitchFamily="34" charset="0"/>
              </a:rPr>
              <a:t>threading</a:t>
            </a:r>
            <a:r>
              <a:rPr lang="pt-PT" altLang="pt-PT" sz="1600" dirty="0">
                <a:cs typeface="Arial" panose="020B0604020202020204" pitchFamily="34" charset="0"/>
              </a:rPr>
              <a:t>, reproduz o som especificado.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CB9C996-1217-8295-DBC8-96D753BD14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4002" y="3326739"/>
            <a:ext cx="3848637" cy="13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602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13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76841" y="1087967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seguinte código temos alguns passos necessários, como a escolha do modelo, gestão do vídeo selecionado e armazenamento do resultado final no diretório de destino.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CC875BB-C2CE-2235-A753-60A4EDE77A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2019" y="1982900"/>
            <a:ext cx="6106377" cy="4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024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14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47777" y="1150088"/>
            <a:ext cx="85855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O seguinte </a:t>
            </a:r>
            <a:r>
              <a:rPr lang="pt-PT" altLang="pt-PT" sz="1600" dirty="0" err="1">
                <a:cs typeface="Arial" panose="020B0604020202020204" pitchFamily="34" charset="0"/>
              </a:rPr>
              <a:t>loop</a:t>
            </a:r>
            <a:r>
              <a:rPr lang="pt-PT" altLang="pt-PT" sz="1600" dirty="0">
                <a:cs typeface="Arial" panose="020B0604020202020204" pitchFamily="34" charset="0"/>
              </a:rPr>
              <a:t>, está responsável pela leitura das </a:t>
            </a:r>
            <a:r>
              <a:rPr lang="pt-PT" altLang="pt-PT" sz="1600" dirty="0" err="1">
                <a:cs typeface="Arial" panose="020B0604020202020204" pitchFamily="34" charset="0"/>
              </a:rPr>
              <a:t>frames</a:t>
            </a:r>
            <a:r>
              <a:rPr lang="pt-PT" altLang="pt-PT" sz="1600" dirty="0">
                <a:cs typeface="Arial" panose="020B0604020202020204" pitchFamily="34" charset="0"/>
              </a:rPr>
              <a:t>, para identificar objetos em cada </a:t>
            </a:r>
            <a:r>
              <a:rPr lang="pt-PT" altLang="pt-PT" sz="1600" dirty="0" err="1">
                <a:cs typeface="Arial" panose="020B0604020202020204" pitchFamily="34" charset="0"/>
              </a:rPr>
              <a:t>frame</a:t>
            </a:r>
            <a:r>
              <a:rPr lang="pt-PT" altLang="pt-PT" sz="1600" dirty="0">
                <a:cs typeface="Arial" panose="020B0604020202020204" pitchFamily="34" charset="0"/>
              </a:rPr>
              <a:t> individualmente.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Realiza ainda, a agrupação das caixas delimitadores.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4D92F7E-5D1B-BE02-733F-D62B7B8F7D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6731" y="2396263"/>
            <a:ext cx="4056954" cy="358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11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15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26054" y="1084448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A função seguinte á responsável pela definição das caixas em função dos campos definidos anteriormente.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1A8A93D-B21A-D613-DAD6-48664B2720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8880" y="1768504"/>
            <a:ext cx="6492720" cy="452479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03616BC-C6F1-0F13-DC20-213C7E2FDFF6}"/>
              </a:ext>
            </a:extLst>
          </p:cNvPr>
          <p:cNvSpPr txBox="1"/>
          <p:nvPr/>
        </p:nvSpPr>
        <p:spPr>
          <a:xfrm>
            <a:off x="98178" y="1757978"/>
            <a:ext cx="2276878" cy="22701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É também nesta função que criámos a condição para a apresentação dos avisos de proximidade.</a:t>
            </a:r>
          </a:p>
        </p:txBody>
      </p:sp>
    </p:spTree>
    <p:extLst>
      <p:ext uri="{BB962C8B-B14F-4D97-AF65-F5344CB8AC3E}">
        <p14:creationId xmlns:p14="http://schemas.microsoft.com/office/powerpoint/2010/main" val="481322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16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Futuras implementações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26983" y="1148047"/>
            <a:ext cx="8474898" cy="4855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A evolução deste projeto poderia levar à implementação de sistemas avançados de segurança rodoviária, especialmente projetados para a deteção de animais em tempo real, os quais não conseguimos implementar devido à falta de recursos e tempo.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Tais sistemas poderiam ser integrados diretamente em veículos, proporcionando uma camada adicional de segurança para os motoristas e contribuindo para a preservação da vida selvagem.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Seriam alguns pontos fortes: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O aumento da segurança rodoviária na deteção de animais na estrada pode reduzir significativamente o risco de acidentes, protegendo tanto os ocupantes do veículo como a vida selvagem.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Conservação da vida selvagem ao evitar colisões com animais, o sistema poderia contribuir para a preservação da fauna local, ajudando na conservação de espécies vulneráveis.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Com a prevenção de acidentes com animais, significa menos danos ao veículo, resultando em menores custos de reparação e manutenção.</a:t>
            </a: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6001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17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Tecnologias utilizadas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26" name="Picture 2" descr="Github Logo - Free social media icons">
            <a:extLst>
              <a:ext uri="{FF2B5EF4-FFF2-40B4-BE49-F238E27FC236}">
                <a16:creationId xmlns:a16="http://schemas.microsoft.com/office/drawing/2014/main" id="{38C1435D-67DB-9EDC-6F54-8494FBC5C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553" y="3874926"/>
            <a:ext cx="1836846" cy="1836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2BBD526-F0D0-F727-F5E5-3548024A7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8503" y="4035680"/>
            <a:ext cx="1803893" cy="192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dia Kit - OpenCV">
            <a:extLst>
              <a:ext uri="{FF2B5EF4-FFF2-40B4-BE49-F238E27FC236}">
                <a16:creationId xmlns:a16="http://schemas.microsoft.com/office/drawing/2014/main" id="{36AC6B92-5CAD-92BE-7290-7A6D6F476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68" y="4213214"/>
            <a:ext cx="2138361" cy="1986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isual Studio Code and VS Code icons and names usage guidelines">
            <a:extLst>
              <a:ext uri="{FF2B5EF4-FFF2-40B4-BE49-F238E27FC236}">
                <a16:creationId xmlns:a16="http://schemas.microsoft.com/office/drawing/2014/main" id="{70A0EE06-A928-EBB2-B528-A31CA44B0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7671" y="1392702"/>
            <a:ext cx="1970667" cy="1970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3ADB8F5-974A-27DC-33E2-CB30AFB42E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71"/>
          <a:stretch/>
        </p:blipFill>
        <p:spPr bwMode="auto">
          <a:xfrm>
            <a:off x="2141910" y="2872397"/>
            <a:ext cx="1752541" cy="1767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Ultralytics HUB – Apps no Google Play">
            <a:extLst>
              <a:ext uri="{FF2B5EF4-FFF2-40B4-BE49-F238E27FC236}">
                <a16:creationId xmlns:a16="http://schemas.microsoft.com/office/drawing/2014/main" id="{8460F73E-C5D8-677A-7D96-EE49EA554B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t="18868" r="19386" b="19709"/>
          <a:stretch/>
        </p:blipFill>
        <p:spPr bwMode="auto">
          <a:xfrm>
            <a:off x="3927979" y="1472172"/>
            <a:ext cx="1836846" cy="1843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YOLO: Real-Time Object Detection">
            <a:extLst>
              <a:ext uri="{FF2B5EF4-FFF2-40B4-BE49-F238E27FC236}">
                <a16:creationId xmlns:a16="http://schemas.microsoft.com/office/drawing/2014/main" id="{05F5DD34-DDE2-6913-E3E0-EE9026FFF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20" y="1482941"/>
            <a:ext cx="2348110" cy="12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479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18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Referências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4DEBA68-8619-5C85-DC3E-B26EC684955B}"/>
              </a:ext>
            </a:extLst>
          </p:cNvPr>
          <p:cNvSpPr txBox="1"/>
          <p:nvPr/>
        </p:nvSpPr>
        <p:spPr>
          <a:xfrm>
            <a:off x="250824" y="1375027"/>
            <a:ext cx="8664575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Performance </a:t>
            </a:r>
            <a:r>
              <a:rPr lang="pt-PT" sz="1600" dirty="0" err="1"/>
              <a:t>on</a:t>
            </a:r>
            <a:r>
              <a:rPr lang="pt-PT" sz="1600" dirty="0"/>
              <a:t> MS COCO </a:t>
            </a:r>
            <a:r>
              <a:rPr lang="pt-PT" sz="1600" dirty="0" err="1"/>
              <a:t>Dataset</a:t>
            </a:r>
            <a:r>
              <a:rPr lang="pt-PT" sz="1600" dirty="0"/>
              <a:t>, </a:t>
            </a:r>
            <a:r>
              <a:rPr lang="pt-PT" sz="1600" dirty="0">
                <a:hlinkClick r:id="rId7"/>
              </a:rPr>
              <a:t>https://docs.ultralytics.com/models/yolov9/#performance-on-ms-coco-dataset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YOLO </a:t>
            </a:r>
            <a:r>
              <a:rPr lang="pt-PT" sz="1600" dirty="0" err="1"/>
              <a:t>Object</a:t>
            </a:r>
            <a:r>
              <a:rPr lang="pt-PT" sz="1600" dirty="0"/>
              <a:t> </a:t>
            </a:r>
            <a:r>
              <a:rPr lang="pt-PT" sz="1600" dirty="0" err="1"/>
              <a:t>Detection</a:t>
            </a:r>
            <a:r>
              <a:rPr lang="pt-PT" sz="1600" dirty="0"/>
              <a:t> </a:t>
            </a:r>
            <a:r>
              <a:rPr lang="pt-PT" sz="1600" dirty="0" err="1"/>
              <a:t>Explained</a:t>
            </a:r>
            <a:r>
              <a:rPr lang="pt-PT" sz="1600" dirty="0"/>
              <a:t>, </a:t>
            </a:r>
            <a:r>
              <a:rPr lang="pt-PT" sz="1600" dirty="0">
                <a:hlinkClick r:id="rId8"/>
              </a:rPr>
              <a:t>https://www.datacamp.com/blog/yolo-object-detection-explained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Ultralytics </a:t>
            </a:r>
            <a:r>
              <a:rPr lang="pt-PT" sz="1600" dirty="0" err="1"/>
              <a:t>Github</a:t>
            </a:r>
            <a:r>
              <a:rPr lang="pt-PT" sz="1600" dirty="0"/>
              <a:t>, </a:t>
            </a:r>
            <a:r>
              <a:rPr lang="pt-PT" sz="1600" dirty="0">
                <a:hlinkClick r:id="rId9"/>
              </a:rPr>
              <a:t>https://github.com/ultralytics/ultralytics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YOLO: Algorithm for Object Detection Explained [+Examples], </a:t>
            </a:r>
            <a:r>
              <a:rPr lang="pt-PT" sz="1600" dirty="0">
                <a:hlinkClick r:id="rId10"/>
              </a:rPr>
              <a:t>https://www.v7labs.com/blog/yolo-object-detection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COCO8 </a:t>
            </a:r>
            <a:r>
              <a:rPr lang="pt-PT" sz="1600" dirty="0" err="1"/>
              <a:t>Dataset</a:t>
            </a:r>
            <a:r>
              <a:rPr lang="pt-PT" sz="1600" dirty="0"/>
              <a:t>, </a:t>
            </a:r>
            <a:r>
              <a:rPr lang="pt-PT" sz="1600" dirty="0">
                <a:hlinkClick r:id="rId11"/>
              </a:rPr>
              <a:t>https://docs.ultralytics.com/datasets/detect/coco8/</a:t>
            </a:r>
            <a:r>
              <a:rPr lang="pt-PT" sz="1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DD59DD11-9E9E-8BCC-BEF3-45F584E5030D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905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00250" y="5867400"/>
            <a:ext cx="5143500" cy="489738"/>
          </a:xfrm>
        </p:spPr>
        <p:txBody>
          <a:bodyPr>
            <a:normAutofit/>
          </a:bodyPr>
          <a:lstStyle/>
          <a:p>
            <a:r>
              <a:rPr lang="pt-PT" sz="150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www.ipvc.pt</a:t>
            </a:r>
            <a:endParaRPr lang="pt-PT" sz="15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606" y="3409950"/>
            <a:ext cx="4048787" cy="100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59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2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Objetivos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 Box 19">
            <a:extLst>
              <a:ext uri="{FF2B5EF4-FFF2-40B4-BE49-F238E27FC236}">
                <a16:creationId xmlns:a16="http://schemas.microsoft.com/office/drawing/2014/main" id="{962913DB-8182-F88D-46F8-CA28F8747E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8" y="1043060"/>
            <a:ext cx="8509454" cy="3088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Com este trabalho, foi-nos proposto pelos docentes da unidade curricular, que explorássemos um tema á escolha, no qual, optámos por </a:t>
            </a:r>
            <a:r>
              <a:rPr lang="pt-BR" altLang="pt-PT" sz="1600" b="1" dirty="0">
                <a:latin typeface="+mn-lt"/>
                <a:cs typeface="Arial" panose="020B0604020202020204" pitchFamily="34" charset="0"/>
              </a:rPr>
              <a:t>identificação de objetos em tempo real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.</a:t>
            </a:r>
          </a:p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Serve também de complemento ao tutorial proposto pela Prof. Tânia Silva, onde exploramos as mesma ferramentas mas com um objetivo mais simplificado.</a:t>
            </a:r>
          </a:p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Para o desenvolvimento do trabalho utilizámos a linguagem </a:t>
            </a:r>
            <a:r>
              <a:rPr lang="pt-PT" altLang="pt-PT" sz="1600" b="1" dirty="0" err="1">
                <a:latin typeface="+mn-lt"/>
                <a:cs typeface="Arial" panose="020B0604020202020204" pitchFamily="34" charset="0"/>
              </a:rPr>
              <a:t>Python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, a ferramenta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 YOLO 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desenvolvida pela 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Ultralytics 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e o objetivo será então </a:t>
            </a:r>
            <a:r>
              <a:rPr lang="pt-BR" altLang="pt-PT" sz="1600" b="1" dirty="0">
                <a:latin typeface="+mn-lt"/>
                <a:cs typeface="Arial" panose="020B0604020202020204" pitchFamily="34" charset="0"/>
              </a:rPr>
              <a:t>identificação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 em tempo real de vida animal nas rodovias para preservação da vida animal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.</a:t>
            </a:r>
          </a:p>
          <a:p>
            <a:pPr algn="just"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pt-PT" altLang="pt-PT" sz="1200" dirty="0">
                <a:cs typeface="Arial" panose="020B0604020202020204" pitchFamily="34" charset="0"/>
              </a:rPr>
              <a:t> </a:t>
            </a:r>
            <a:endParaRPr lang="pt-PT" altLang="pt-PT" sz="12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A23FEE-3194-20F6-AC80-565372D32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494" y="3886311"/>
            <a:ext cx="2403675" cy="2634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ltralytics HUB – Apps no Google Play">
            <a:extLst>
              <a:ext uri="{FF2B5EF4-FFF2-40B4-BE49-F238E27FC236}">
                <a16:creationId xmlns:a16="http://schemas.microsoft.com/office/drawing/2014/main" id="{374179B2-4DB1-4AF2-10AA-507C305BA1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t="18868" r="19386" b="19709"/>
          <a:stretch/>
        </p:blipFill>
        <p:spPr bwMode="auto">
          <a:xfrm>
            <a:off x="5152114" y="4012721"/>
            <a:ext cx="2184691" cy="2192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7684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3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YOLO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76EE797-6B5C-CF00-4275-C57FC2AB2B18}"/>
              </a:ext>
            </a:extLst>
          </p:cNvPr>
          <p:cNvSpPr txBox="1"/>
          <p:nvPr/>
        </p:nvSpPr>
        <p:spPr>
          <a:xfrm>
            <a:off x="76843" y="1015309"/>
            <a:ext cx="8939588" cy="3008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b="1" dirty="0">
                <a:cs typeface="Arial" panose="020B0604020202020204" pitchFamily="34" charset="0"/>
              </a:rPr>
              <a:t>YOLO </a:t>
            </a:r>
            <a:r>
              <a:rPr lang="pt-BR" altLang="pt-PT" sz="1600" dirty="0">
                <a:cs typeface="Arial" panose="020B0604020202020204" pitchFamily="34" charset="0"/>
              </a:rPr>
              <a:t>é uma rede neuronal convolucional open-source, projetada para a identificação de objetos em imagens e vídeos.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O nome </a:t>
            </a:r>
            <a:r>
              <a:rPr lang="pt-BR" altLang="pt-PT" sz="1600" b="1" dirty="0">
                <a:cs typeface="Arial" panose="020B0604020202020204" pitchFamily="34" charset="0"/>
              </a:rPr>
              <a:t>"YOLO"</a:t>
            </a:r>
            <a:r>
              <a:rPr lang="pt-BR" altLang="pt-PT" sz="1600" dirty="0">
                <a:cs typeface="Arial" panose="020B0604020202020204" pitchFamily="34" charset="0"/>
              </a:rPr>
              <a:t> é uma abreviação de </a:t>
            </a:r>
            <a:r>
              <a:rPr lang="pt-BR" altLang="pt-PT" sz="1600" b="1" dirty="0">
                <a:cs typeface="Arial" panose="020B0604020202020204" pitchFamily="34" charset="0"/>
              </a:rPr>
              <a:t>"You Only Look Once"</a:t>
            </a:r>
            <a:r>
              <a:rPr lang="pt-BR" altLang="pt-PT" sz="1600" dirty="0">
                <a:cs typeface="Arial" panose="020B0604020202020204" pitchFamily="34" charset="0"/>
              </a:rPr>
              <a:t>, que resume o conceito central dessa abordagem: em vez de dividir a imagem em regiões e classificar cada uma delas separadamente, o </a:t>
            </a:r>
            <a:r>
              <a:rPr lang="pt-BR" altLang="pt-PT" sz="1600" b="1" dirty="0">
                <a:cs typeface="Arial" panose="020B0604020202020204" pitchFamily="34" charset="0"/>
              </a:rPr>
              <a:t>YOLO</a:t>
            </a:r>
            <a:r>
              <a:rPr lang="pt-BR" altLang="pt-PT" sz="1600" dirty="0">
                <a:cs typeface="Arial" panose="020B0604020202020204" pitchFamily="34" charset="0"/>
              </a:rPr>
              <a:t> analisa a imagem inteira de uma só vez, prevendo as localizações e as classes dos objetos detectados.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Para utilizar essa ferramenta, consultamos a documentação do </a:t>
            </a:r>
            <a:r>
              <a:rPr lang="pt-BR" altLang="pt-PT" sz="1600" b="1" dirty="0">
                <a:cs typeface="Arial" panose="020B0604020202020204" pitchFamily="34" charset="0"/>
              </a:rPr>
              <a:t>YOLOv9</a:t>
            </a:r>
            <a:r>
              <a:rPr lang="pt-BR" altLang="pt-PT" sz="1600" dirty="0">
                <a:cs typeface="Arial" panose="020B0604020202020204" pitchFamily="34" charset="0"/>
              </a:rPr>
              <a:t> desenvolvida pela </a:t>
            </a:r>
            <a:r>
              <a:rPr lang="pt-BR" altLang="pt-PT" sz="1600" b="1" dirty="0">
                <a:cs typeface="Arial" panose="020B0604020202020204" pitchFamily="34" charset="0"/>
              </a:rPr>
              <a:t>Ultralytics</a:t>
            </a:r>
            <a:r>
              <a:rPr lang="pt-BR" altLang="pt-PT" sz="1600" dirty="0">
                <a:cs typeface="Arial" panose="020B0604020202020204" pitchFamily="34" charset="0"/>
              </a:rPr>
              <a:t>, disponível no seguinte link: </a:t>
            </a:r>
            <a:r>
              <a:rPr lang="pt-BR" altLang="pt-PT" sz="1600" dirty="0">
                <a:cs typeface="Arial" panose="020B0604020202020204" pitchFamily="34" charset="0"/>
                <a:hlinkClick r:id="rId7"/>
              </a:rPr>
              <a:t>https://docs.ultralytics.com/models/yolov9/</a:t>
            </a:r>
            <a:r>
              <a:rPr lang="pt-BR" altLang="pt-PT" sz="1600" dirty="0">
                <a:cs typeface="Arial" panose="020B0604020202020204" pitchFamily="34" charset="0"/>
              </a:rPr>
              <a:t>.</a:t>
            </a:r>
            <a:endParaRPr lang="pt-PT" altLang="pt-PT" sz="1600" dirty="0">
              <a:cs typeface="Arial" panose="020B0604020202020204" pitchFamily="34" charset="0"/>
            </a:endParaRPr>
          </a:p>
        </p:txBody>
      </p:sp>
      <p:pic>
        <p:nvPicPr>
          <p:cNvPr id="14" name="Picture 8" descr="YOLO: Real-Time Object Detection">
            <a:extLst>
              <a:ext uri="{FF2B5EF4-FFF2-40B4-BE49-F238E27FC236}">
                <a16:creationId xmlns:a16="http://schemas.microsoft.com/office/drawing/2014/main" id="{80890074-35F3-DC7F-F7F3-9DCD96F83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8321" y="4595664"/>
            <a:ext cx="2348110" cy="12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66EAD65-0E7B-4D5F-488E-54BEFC0BBF7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4280" y="3976535"/>
            <a:ext cx="6133279" cy="239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489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4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Configurações e bibliotecas utilizadas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76EE797-6B5C-CF00-4275-C57FC2AB2B18}"/>
              </a:ext>
            </a:extLst>
          </p:cNvPr>
          <p:cNvSpPr txBox="1"/>
          <p:nvPr/>
        </p:nvSpPr>
        <p:spPr>
          <a:xfrm>
            <a:off x="101225" y="1148047"/>
            <a:ext cx="8939588" cy="3936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Para este trabalho, utilizamos diversas bibliotecas que desempenham papéis específicos e importantes: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Ultralytics YOLO (You Only Look Once):</a:t>
            </a:r>
            <a:r>
              <a:rPr lang="pt-BR" altLang="pt-PT" sz="1400" dirty="0">
                <a:cs typeface="Arial" panose="020B0604020202020204" pitchFamily="34" charset="0"/>
              </a:rPr>
              <a:t> Utilizamos a versão YOLOv9 desenvolvida pela Ultralytics, que oferece uma implementação eficiente e fácil de usar para tarefas de visão computacional.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OpenCV (Open Source Computer Vision Library):</a:t>
            </a:r>
            <a:r>
              <a:rPr lang="pt-BR" altLang="pt-PT" sz="1400" dirty="0">
                <a:cs typeface="Arial" panose="020B0604020202020204" pitchFamily="34" charset="0"/>
              </a:rPr>
              <a:t> A biblioteca é amplamente utilizada para processamento de imagens e vídeos, atrvés da mesma, podemos ler, modificar e exibir imagens e vídeos.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NumPy:</a:t>
            </a:r>
            <a:r>
              <a:rPr lang="pt-BR" altLang="pt-PT" sz="1400" dirty="0">
                <a:cs typeface="Arial" panose="020B0604020202020204" pitchFamily="34" charset="0"/>
              </a:rPr>
              <a:t> É uma biblioteca fundamental para computação científica em Python. Neste contexto, é usada para manipulação de dados numéricos e operações matemáticas necessárias para o processamento de imagens.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Pygame: </a:t>
            </a:r>
            <a:r>
              <a:rPr lang="pt-BR" altLang="pt-PT" sz="1400" dirty="0">
                <a:cs typeface="Arial" panose="020B0604020202020204" pitchFamily="34" charset="0"/>
              </a:rPr>
              <a:t>Utilizamos a biblioteca para reproduzir sons de alerta quando um objeto é detetado a uma distância crítica.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Threading: </a:t>
            </a:r>
            <a:r>
              <a:rPr lang="pt-BR" altLang="pt-PT" sz="1400" dirty="0">
                <a:cs typeface="Arial" panose="020B0604020202020204" pitchFamily="34" charset="0"/>
              </a:rPr>
              <a:t>Permite</a:t>
            </a:r>
            <a:r>
              <a:rPr lang="pt-BR" altLang="pt-PT" sz="1400" b="1" dirty="0">
                <a:cs typeface="Arial" panose="020B0604020202020204" pitchFamily="34" charset="0"/>
              </a:rPr>
              <a:t> </a:t>
            </a:r>
            <a:r>
              <a:rPr lang="pt-BR" altLang="pt-PT" sz="1400" dirty="0">
                <a:cs typeface="Arial" panose="020B0604020202020204" pitchFamily="34" charset="0"/>
              </a:rPr>
              <a:t>a execução de operações paralelamente. No nosso caso, é usada para tocar sons de alerta simultaneamente ao processamento de vídeo, garantindo que o desempenho da identificação de objetos não seja afetado pela reprodução de áudio.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19D946EB-DB6B-97FC-FE70-6A49B8558F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6986" y="5185458"/>
            <a:ext cx="2602669" cy="110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77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5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Primeiro implementação – Imagem estática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26983" y="1148047"/>
            <a:ext cx="8474898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Nas seguintes imagens, podemos ver o resultado da primeira implementação com recurso ao </a:t>
            </a:r>
            <a:r>
              <a:rPr lang="pt-PT" altLang="pt-PT" sz="1600" dirty="0" err="1">
                <a:cs typeface="Arial" panose="020B0604020202020204" pitchFamily="34" charset="0"/>
              </a:rPr>
              <a:t>dataset</a:t>
            </a:r>
            <a:r>
              <a:rPr lang="pt-PT" altLang="pt-PT" sz="1600" dirty="0">
                <a:cs typeface="Arial" panose="020B0604020202020204" pitchFamily="34" charset="0"/>
              </a:rPr>
              <a:t> </a:t>
            </a:r>
            <a:r>
              <a:rPr lang="pt-PT" altLang="pt-PT" sz="1600" b="1" dirty="0">
                <a:cs typeface="Arial" panose="020B0604020202020204" pitchFamily="34" charset="0"/>
              </a:rPr>
              <a:t>coco8 </a:t>
            </a:r>
            <a:r>
              <a:rPr lang="pt-PT" altLang="pt-PT" sz="1600" dirty="0">
                <a:cs typeface="Arial" panose="020B0604020202020204" pitchFamily="34" charset="0"/>
              </a:rPr>
              <a:t>da Ultralytics.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Neste primeiro exemplo temos já uma estimativa da distância dos animais.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540B416-D83B-1609-F2E5-8CCDBF3A1D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2443733"/>
            <a:ext cx="4200038" cy="2374613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4BD944E-7FCC-1955-6CAD-F0F1776F50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1561" y="4345496"/>
            <a:ext cx="4343400" cy="193814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58A3934-B6A3-D54C-FB78-BC5AE4ADD86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4009"/>
          <a:stretch/>
        </p:blipFill>
        <p:spPr>
          <a:xfrm>
            <a:off x="457705" y="3018116"/>
            <a:ext cx="2758280" cy="206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24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6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Segunda implementação – </a:t>
            </a:r>
            <a:r>
              <a:rPr lang="pt-PT" sz="2000" b="1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Video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975723"/>
            <a:ext cx="8890375" cy="263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Após obter resultados positivos em imagens estáticas, avançamos para uma implementação com vídeos, o que se torna mais próximo de identificação em tempo real onde a única diferença seria o input para o modelo de reconhecimento.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exemplo, podemos ver que são identificados os animais e com uma distância estimada.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Quando um objeto/animal se encontra a 10 metros ou menos, o modelo altera a cor para vermelho nesse objeto.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" name="detected_video">
            <a:hlinkClick r:id="" action="ppaction://media"/>
            <a:extLst>
              <a:ext uri="{FF2B5EF4-FFF2-40B4-BE49-F238E27FC236}">
                <a16:creationId xmlns:a16="http://schemas.microsoft.com/office/drawing/2014/main" id="{8FC9E9D1-A833-AC0D-4AF0-F0282A86E1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195586" y="2893039"/>
            <a:ext cx="6092752" cy="342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7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Terceira Implementação – Tempo Real 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26054" y="1084448"/>
            <a:ext cx="8890375" cy="423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Para podermos fazer reconhecimento em tempo real, utilizámos a webcam dos nossos computadores.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AD6113C-5AEB-4EFF-12CD-98C6850D8A6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1802" y="1655078"/>
            <a:ext cx="3134162" cy="876422"/>
          </a:xfrm>
          <a:prstGeom prst="rect">
            <a:avLst/>
          </a:prstGeom>
        </p:spPr>
      </p:pic>
      <p:pic>
        <p:nvPicPr>
          <p:cNvPr id="2" name="RT_Detection">
            <a:hlinkClick r:id="" action="ppaction://media"/>
            <a:extLst>
              <a:ext uri="{FF2B5EF4-FFF2-40B4-BE49-F238E27FC236}">
                <a16:creationId xmlns:a16="http://schemas.microsoft.com/office/drawing/2014/main" id="{8329191A-B980-B3FF-703C-FEBE4AA817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2"/>
          <a:srcRect l="16389" r="16538" b="16230"/>
          <a:stretch/>
        </p:blipFill>
        <p:spPr>
          <a:xfrm>
            <a:off x="4571241" y="2271456"/>
            <a:ext cx="4316467" cy="3032431"/>
          </a:xfrm>
          <a:prstGeom prst="rect">
            <a:avLst/>
          </a:prstGeom>
        </p:spPr>
      </p:pic>
      <p:pic>
        <p:nvPicPr>
          <p:cNvPr id="6" name="RT_Detection_Output">
            <a:hlinkClick r:id="" action="ppaction://media"/>
            <a:extLst>
              <a:ext uri="{FF2B5EF4-FFF2-40B4-BE49-F238E27FC236}">
                <a16:creationId xmlns:a16="http://schemas.microsoft.com/office/drawing/2014/main" id="{C3E4E08C-62F8-F1A7-E2A1-4F31B94E646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3"/>
          <a:srcRect l="15833" r="15000"/>
          <a:stretch/>
        </p:blipFill>
        <p:spPr>
          <a:xfrm>
            <a:off x="511104" y="3153409"/>
            <a:ext cx="3443393" cy="280035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05FD874-E23F-8D81-876B-2B296D0E13A1}"/>
              </a:ext>
            </a:extLst>
          </p:cNvPr>
          <p:cNvSpPr txBox="1"/>
          <p:nvPr/>
        </p:nvSpPr>
        <p:spPr>
          <a:xfrm>
            <a:off x="449635" y="2840872"/>
            <a:ext cx="3443394" cy="3407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altLang="pt-PT" sz="1200" dirty="0">
                <a:cs typeface="Arial" panose="020B0604020202020204" pitchFamily="34" charset="0"/>
              </a:rPr>
              <a:t>Vídeo de output do reconhecimento em tempo real.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4FF09E2-07FE-F24A-53DD-1D7A0E5E1FA2}"/>
              </a:ext>
            </a:extLst>
          </p:cNvPr>
          <p:cNvSpPr txBox="1"/>
          <p:nvPr/>
        </p:nvSpPr>
        <p:spPr>
          <a:xfrm>
            <a:off x="4514804" y="1923532"/>
            <a:ext cx="4286385" cy="3407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altLang="pt-PT" sz="1200" dirty="0">
                <a:cs typeface="Arial" panose="020B0604020202020204" pitchFamily="34" charset="0"/>
              </a:rPr>
              <a:t>Gravação de ecrã do reconhecimento em tempo real.</a:t>
            </a:r>
          </a:p>
        </p:txBody>
      </p:sp>
    </p:spTree>
    <p:extLst>
      <p:ext uri="{BB962C8B-B14F-4D97-AF65-F5344CB8AC3E}">
        <p14:creationId xmlns:p14="http://schemas.microsoft.com/office/powerpoint/2010/main" val="408372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6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8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975723"/>
            <a:ext cx="8890375" cy="2644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O código seguinte, define configurações importantes para o sistema de identificação de animais: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KNOWN_HEIGHTS:</a:t>
            </a:r>
            <a:r>
              <a:rPr lang="pt-BR" altLang="pt-PT" sz="1400" dirty="0">
                <a:cs typeface="Arial" panose="020B0604020202020204" pitchFamily="34" charset="0"/>
              </a:rPr>
              <a:t> Um dicionário que mapeia cada classe de animal (identificada por um número) à sua altura média em metros. Por exemplo, a classe 16 representa um cão com altura média de 0,5 metros.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FOCAL_LENGTH:</a:t>
            </a:r>
            <a:r>
              <a:rPr lang="pt-BR" altLang="pt-PT" sz="1400" dirty="0">
                <a:cs typeface="Arial" panose="020B0604020202020204" pitchFamily="34" charset="0"/>
              </a:rPr>
              <a:t> Define a distância focal da câmera em pixeis, um parâmetro necessário para calcular a distância dos objetos detetados.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ANIMAL_CLASSES: </a:t>
            </a:r>
            <a:r>
              <a:rPr lang="pt-BR" altLang="pt-PT" sz="1400" dirty="0">
                <a:cs typeface="Arial" panose="020B0604020202020204" pitchFamily="34" charset="0"/>
              </a:rPr>
              <a:t>Uma lista que contém as chaves do dicionário KNOWN_HEIGHTS, representando as classes de animais que serão reconhecidas no dataset COCO.</a:t>
            </a:r>
            <a:endParaRPr lang="pt-PT" altLang="pt-PT" sz="1400" dirty="0"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4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91C2C4E-53EE-8E4B-D941-F6780C414F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9104" y="3542926"/>
            <a:ext cx="3812207" cy="266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8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9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98177" y="1291125"/>
            <a:ext cx="8890375" cy="705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A função </a:t>
            </a:r>
            <a:r>
              <a:rPr lang="pt-BR" altLang="pt-PT" sz="1400" b="1" dirty="0">
                <a:cs typeface="Arial" panose="020B0604020202020204" pitchFamily="34" charset="0"/>
              </a:rPr>
              <a:t>calculate_iou </a:t>
            </a:r>
            <a:r>
              <a:rPr lang="pt-BR" altLang="pt-PT" sz="1400" dirty="0">
                <a:cs typeface="Arial" panose="020B0604020202020204" pitchFamily="34" charset="0"/>
              </a:rPr>
              <a:t>calcula a interseção sobre a união </a:t>
            </a:r>
            <a:r>
              <a:rPr lang="pt-BR" altLang="pt-PT" sz="1400" b="1" dirty="0">
                <a:cs typeface="Arial" panose="020B0604020202020204" pitchFamily="34" charset="0"/>
              </a:rPr>
              <a:t>(IoU) </a:t>
            </a:r>
            <a:r>
              <a:rPr lang="pt-BR" altLang="pt-PT" sz="1400" dirty="0">
                <a:cs typeface="Arial" panose="020B0604020202020204" pitchFamily="34" charset="0"/>
              </a:rPr>
              <a:t>de duas caixas delimitadoras, uma métrica usada em </a:t>
            </a:r>
            <a:r>
              <a:rPr lang="pt-BR" altLang="pt-PT" sz="1400" b="1" dirty="0">
                <a:cs typeface="Arial" panose="020B0604020202020204" pitchFamily="34" charset="0"/>
              </a:rPr>
              <a:t>computer vision </a:t>
            </a:r>
            <a:r>
              <a:rPr lang="pt-BR" altLang="pt-PT" sz="1400" dirty="0">
                <a:cs typeface="Arial" panose="020B0604020202020204" pitchFamily="34" charset="0"/>
              </a:rPr>
              <a:t>para medir a sobreposição entre duas caixas.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235D88D-3CE4-5ABB-0706-40A28A8AE3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903"/>
          <a:stretch/>
        </p:blipFill>
        <p:spPr>
          <a:xfrm>
            <a:off x="1753902" y="2346222"/>
            <a:ext cx="5708838" cy="276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0366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6381</TotalTime>
  <Words>1739</Words>
  <Application>Microsoft Office PowerPoint</Application>
  <PresentationFormat>Apresentação no Ecrã (4:3)</PresentationFormat>
  <Paragraphs>160</Paragraphs>
  <Slides>19</Slides>
  <Notes>17</Notes>
  <HiddenSlides>0</HiddenSlides>
  <MMClips>3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19</vt:i4>
      </vt:variant>
    </vt:vector>
  </HeadingPairs>
  <TitlesOfParts>
    <vt:vector size="22" baseType="lpstr">
      <vt:lpstr>Arial</vt:lpstr>
      <vt:lpstr>Calibri</vt:lpstr>
      <vt:lpstr>Tema do Office</vt:lpstr>
      <vt:lpstr>Aprendizagem Organizacional  CP3 -YOLO – You Only Look Once  Identificação de animais na rodovia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Diapositivo 1</dc:title>
  <dc:creator>Jorge Ribeiro</dc:creator>
  <cp:lastModifiedBy>Alexandre Santos</cp:lastModifiedBy>
  <cp:revision>238</cp:revision>
  <cp:lastPrinted>2020-09-27T18:04:57Z</cp:lastPrinted>
  <dcterms:created xsi:type="dcterms:W3CDTF">2011-05-31T09:21:51Z</dcterms:created>
  <dcterms:modified xsi:type="dcterms:W3CDTF">2024-06-18T12:17:31Z</dcterms:modified>
</cp:coreProperties>
</file>

<file path=docProps/thumbnail.jpeg>
</file>